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4" r:id="rId2"/>
    <p:sldId id="256" r:id="rId3"/>
    <p:sldId id="257" r:id="rId4"/>
    <p:sldId id="258" r:id="rId5"/>
    <p:sldId id="259" r:id="rId6"/>
    <p:sldId id="261" r:id="rId7"/>
    <p:sldId id="260" r:id="rId8"/>
    <p:sldId id="262" r:id="rId9"/>
    <p:sldId id="283" r:id="rId10"/>
    <p:sldId id="281" r:id="rId11"/>
    <p:sldId id="280" r:id="rId12"/>
    <p:sldId id="282" r:id="rId13"/>
    <p:sldId id="263" r:id="rId14"/>
    <p:sldId id="264" r:id="rId15"/>
    <p:sldId id="279" r:id="rId16"/>
    <p:sldId id="278" r:id="rId17"/>
    <p:sldId id="277" r:id="rId18"/>
    <p:sldId id="276" r:id="rId19"/>
    <p:sldId id="275" r:id="rId20"/>
    <p:sldId id="274" r:id="rId21"/>
    <p:sldId id="271" r:id="rId22"/>
    <p:sldId id="273" r:id="rId23"/>
    <p:sldId id="272" r:id="rId24"/>
    <p:sldId id="270" r:id="rId25"/>
    <p:sldId id="269" r:id="rId26"/>
    <p:sldId id="266" r:id="rId27"/>
    <p:sldId id="268" r:id="rId28"/>
    <p:sldId id="267" r:id="rId29"/>
    <p:sldId id="265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079" y="783771"/>
            <a:ext cx="9638522" cy="1604865"/>
          </a:xfrm>
        </p:spPr>
        <p:txBody>
          <a:bodyPr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Spatial-Temporal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Analysis of Vegetation Cover Change (LULC) in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Diamer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Geospatial Techniques and Supervised Classification.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Mehtab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Ali</a:t>
            </a:r>
          </a:p>
          <a:p>
            <a:pPr algn="ctr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alimehtab0003@gamil.com</a:t>
            </a:r>
          </a:p>
          <a:p>
            <a:pPr algn="ctr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Supervisor: Hafiz u din</a:t>
            </a:r>
          </a:p>
          <a:p>
            <a:pPr algn="ctr">
              <a:lnSpc>
                <a:spcPct val="15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Course: Data Sciences And Machine Learning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3538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 Collection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Ground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truth samples were collected using visual interpretation.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High-resolution imagery and ancillary data supported labeling.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classes: barren land, vegetation, water, built-up areas.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28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14400"/>
            <a:ext cx="8761413" cy="905069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alt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Pixel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values were extracted into a structured CSV dataset.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were standardized for numerical consistency.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were split into 70% training and 30% testing using stratified sampling.</a:t>
            </a:r>
          </a:p>
          <a:p>
            <a:pPr marL="0" indent="0">
              <a:lnSpc>
                <a:spcPct val="150000"/>
              </a:lnSpc>
              <a:spcAft>
                <a:spcPts val="600"/>
              </a:spcAft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17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</a:t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Three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models were applied: SVM, Random Forest,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SVM handled high-dimensional spectral data using kernel functions.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combined multiple decision trees for robust classification.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modeled complex non-linear relationships with boosting.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795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 Assessment</a:t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Confusion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matrices were generated for each model.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accuracy, producer’s accuracy, user’s accuracy, and kappa coefficient were calculated.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were evaluated for robustness and generalization.</a:t>
            </a:r>
          </a:p>
        </p:txBody>
      </p:sp>
    </p:spTree>
    <p:extLst>
      <p:ext uri="{BB962C8B-B14F-4D97-AF65-F5344CB8AC3E}">
        <p14:creationId xmlns:p14="http://schemas.microsoft.com/office/powerpoint/2010/main" val="392184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Temporal Change Detection</a:t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Multi-date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classified maps were compared.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Post-classification comparison was used to detect changes.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Vegetation and land-cover dynamics were analyzed over time.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285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Interpretation</a:t>
            </a: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Ensemble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models (RF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outperformed SVM.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achieved the highest accuracy and robustness.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confirmed suitability of ML for mountainous LULC mapping</a:t>
            </a:r>
          </a:p>
          <a:p>
            <a:pPr marL="0" indent="0">
              <a:lnSpc>
                <a:spcPct val="150000"/>
              </a:lnSpc>
              <a:spcAft>
                <a:spcPts val="600"/>
              </a:spcAft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4991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 </a:t>
            </a:r>
            <a:r>
              <a:rPr lang="en-US" alt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SDG-9 (Industry, Innovation, Infrastructure).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support SDG-13 (Climate Action).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Findings assist evidence-based environmental management.</a:t>
            </a:r>
          </a:p>
          <a:p>
            <a:pPr marL="0" indent="0">
              <a:lnSpc>
                <a:spcPct val="150000"/>
              </a:lnSpc>
              <a:spcAft>
                <a:spcPts val="600"/>
              </a:spcAft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991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Source</a:t>
            </a: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Satellite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Landsat-8 OLI Level-2 Surface Reflectance imagery</a:t>
            </a:r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Provider: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U.S. Geological Survey (USGS)</a:t>
            </a:r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USGS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EarthExplorer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Temporal Coverage: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Cloud-free images acquired during the growing season</a:t>
            </a:r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Resolution: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30 meters</a:t>
            </a:r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Area: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Diamer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District, Gilgit-Baltistan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531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</a:t>
            </a:r>
            <a:r>
              <a:rPr lang="en-US" alt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70588" y="2211355"/>
            <a:ext cx="11765901" cy="454400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Multispectral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Landsat images were downloaded from USGS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EarthExplorer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Cloud-free scenes were selected to minimize atmospheric and snow effects.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Atmospheric correction and cloud masking were applied.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Pixel-wise spectral values were extracted at training sample locations.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 samples were generated using visual interpretation of high-resolution imagery and ancillary data.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was divided into training (70%) and testing (30%) sets using stratified sampling.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385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Structure and Attributes</a:t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8620" y="2603499"/>
            <a:ext cx="11905862" cy="4105211"/>
          </a:xfrm>
        </p:spPr>
        <p:txBody>
          <a:bodyPr>
            <a:no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Format: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Tabular (CSV) dataset derived from raster imagery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Record Represents: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One pixel / sample point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Attributes (Features):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Visible bands (Blue, Green, Red)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Near-Infrared (NIR) band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Shortwave Infrared (SWIR) bands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NDVI (Normalized Difference Vegetation Index)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Attribute (Label):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 Use / Land Cover class (e.g., Barren Land, Vegetation, Water, Built-up)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Type: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Structured, labeled, and multiclass</a:t>
            </a:r>
          </a:p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Purpose: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Suitable for supervised machine learning classification (SVM, RF,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80276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54953" y="506896"/>
            <a:ext cx="8761413" cy="1173736"/>
          </a:xfrm>
        </p:spPr>
        <p:txBody>
          <a:bodyPr/>
          <a:lstStyle/>
          <a:p>
            <a:pPr algn="ctr"/>
            <a:r>
              <a:rPr lang="en-US" sz="4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Background </a:t>
            </a:r>
            <a:r>
              <a:rPr lang="en-US" b="1" u="sng" dirty="0"/>
              <a:t/>
            </a:r>
            <a:br>
              <a:rPr lang="en-US" b="1" u="sng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54954" y="2603500"/>
            <a:ext cx="10032449" cy="3416300"/>
          </a:xfrm>
        </p:spPr>
        <p:txBody>
          <a:bodyPr>
            <a:noAutofit/>
          </a:bodyPr>
          <a:lstStyle/>
          <a:p>
            <a:pPr algn="just"/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Diamer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District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 mountainous region of Gilgit-Baltistan, is environmentally fragile and highly sensitive to land-use and vegetation changes.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Changes in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LULC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directly affect hydrology, ecosystem stability, disaster risk, and sustainable development in the Upper Indus Basin.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LULC mapping is difficult due 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steep terrain, spectral heterogeneity, and mixed pixels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where traditional classifiers perform poorly.</a:t>
            </a:r>
          </a:p>
          <a:p>
            <a:pPr algn="just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machine learning techniques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therefore required to reliably monitor LULC changes in such complex mountainous environments.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634816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EDA steps and findings</a:t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EDA Steps</a:t>
            </a:r>
          </a:p>
          <a:p>
            <a:pPr>
              <a:lnSpc>
                <a:spcPct val="120000"/>
              </a:lnSpc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Inspected the dataset structure, data types, and class labels.</a:t>
            </a:r>
          </a:p>
          <a:p>
            <a:pPr>
              <a:lnSpc>
                <a:spcPct val="120000"/>
              </a:lnSpc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Checked for missing, null, and invalid values in spectral bands.</a:t>
            </a:r>
          </a:p>
          <a:p>
            <a:pPr>
              <a:lnSpc>
                <a:spcPct val="120000"/>
              </a:lnSpc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Analyzed the distribution of each spectral band and NDVI values.</a:t>
            </a:r>
          </a:p>
          <a:p>
            <a:pPr>
              <a:lnSpc>
                <a:spcPct val="120000"/>
              </a:lnSpc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Examined class-wise sample distribution to identify class imbalance.</a:t>
            </a:r>
          </a:p>
          <a:p>
            <a:pPr>
              <a:lnSpc>
                <a:spcPct val="120000"/>
              </a:lnSpc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Visualized feature relationships and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separability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between LULC classes.</a:t>
            </a:r>
          </a:p>
          <a:p>
            <a:pPr>
              <a:lnSpc>
                <a:spcPct val="120000"/>
              </a:lnSpc>
            </a:pP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Identified outliers and extreme values caused by clouds, snow, or noise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1543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EDA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Findings</a:t>
            </a: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61257" y="2230016"/>
            <a:ext cx="11700587" cy="450668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is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structured, labeled, and suitable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supervised classification.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major missing values were present after preprocessing and cloud masking.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imbalance exists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with barren land and snow-dominated areas having more samples than others.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NDVI effectively separates vegetation from non-vegetation classes.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spectral overlap exists between barren land and built-up areas.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standardization is necessary for distance-based models like SVM.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954388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Steps</a:t>
            </a: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 Steps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Atmospheric correction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masking and removal of invalid pixels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Radiometric and geometric correction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alignment to a common projection and resolution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standardization (scaling of spectral values)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1531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Steps Are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Used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91886" y="2202024"/>
            <a:ext cx="11383347" cy="45720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Atmospheric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correction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removes atmospheric noise and improves spectral accuracy.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masking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eliminates cloud and shadow contamination from the imagery.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Radiometric and geometric correction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ensure spatial and spectral consistency across images.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alignment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allows accurate pixel-by-pixel comparison in multi-temporal analysis.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standardization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improves model performance, especially for distance-based classifiers like SVM.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2270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Applied Analysis Steps</a:t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98580" y="2323322"/>
            <a:ext cx="11644604" cy="4385388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Train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ML models (SVM, Random Forest,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on the prepared dataset.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 classified LULC maps for the study area.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 model performance using confusion matrices and accuracy metrics.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 model results to identify the best-performing classifier.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temporal change detection using multi-date classified maps.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Interpret results in relation to environmental and sustainability objectives.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2357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These Steps Are Applied</a:t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58620" y="2323322"/>
            <a:ext cx="11756571" cy="434806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spectral–land-cover relationships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from labeled training data.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produce spatial LULC maps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visualization and analysis.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quantitatively assess classification reliability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 the most accurate and robust model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mountainous terrain.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 changes in vegetation and land use over time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 evidence-based environmental and sustainable development planning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6842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/>
              <a:t>Results and Discussion</a:t>
            </a:r>
            <a:br>
              <a:rPr lang="en-US" b="1" dirty="0"/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5943" y="2136709"/>
            <a:ext cx="11700588" cy="449735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machine learning models —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SVM, Random Forest, and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performed very well in classifying LULC in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Diamer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District, with overall accuracy exceeding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99.7%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Ensemble-based models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(Random Forest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consistently outperformed SVM due to their stronger ability to model non-linear relationships and handle class imbalance.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achieved the highest accuracy and robustness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making it the most reliable model for LULC classification in complex mountainous terrain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9816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110" y="821093"/>
            <a:ext cx="8507444" cy="755780"/>
          </a:xfrm>
        </p:spPr>
        <p:txBody>
          <a:bodyPr/>
          <a:lstStyle/>
          <a:p>
            <a:pPr lvl="0"/>
            <a:r>
              <a:rPr lang="en-US" b="1" dirty="0" smtClean="0"/>
              <a:t>Results </a:t>
            </a:r>
            <a:r>
              <a:rPr lang="en-US" b="1" dirty="0"/>
              <a:t>and Discussion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54955" y="2603499"/>
            <a:ext cx="10284376" cy="380663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showed stable and consistent performance with minimal overfitting, while SVM showed slightly lower performance in separating spectrally similar classes.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integration of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spectral bands and NDVI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significantly improved vegetation and barren land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separability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results confirm that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machine learning techniques provide more accurate and reliable LULC maps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than traditional classifiers in heterogeneous alpine environments.</a:t>
            </a:r>
          </a:p>
          <a:p>
            <a:pPr marL="0" indent="0">
              <a:lnSpc>
                <a:spcPct val="150000"/>
              </a:lnSpc>
              <a:spcAft>
                <a:spcPts val="600"/>
              </a:spcAft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56462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demonstrates that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machine learning techniques are highly effective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LULC mapping in complex mountainous environments like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Diamer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District.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applied models achieved very high accuracy (&gt;99.7%), confirming the suitability of ML for spatial classification tasks.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 models outperformed SVM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with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emerging as the most accurate and robust classifier.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4941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integration of multispectral bands and NDVI significantly improved land-cover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separability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framework provides a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reliable and reproducible approach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environmental monitoring, land-use planning, and sustainable development in alpine regions.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944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54953" y="735496"/>
            <a:ext cx="8761413" cy="945136"/>
          </a:xfrm>
        </p:spPr>
        <p:txBody>
          <a:bodyPr/>
          <a:lstStyle/>
          <a:p>
            <a:pPr algn="ctr"/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</a:t>
            </a:r>
            <a:r>
              <a:rPr lang="en-US" b="1" u="sng" dirty="0"/>
              <a:t/>
            </a:r>
            <a:br>
              <a:rPr lang="en-US" b="1" u="sng" dirty="0"/>
            </a:br>
            <a:endParaRPr lang="en-US" dirty="0"/>
          </a:p>
        </p:txBody>
      </p:sp>
      <p:sp>
        <p:nvSpPr>
          <p:cNvPr id="3" name="Content Placeholder 2"/>
          <p:cNvSpPr>
            <a:spLocks noGrp="1" noChangeArrowheads="1"/>
          </p:cNvSpPr>
          <p:nvPr>
            <p:ph idx="1"/>
          </p:nvPr>
        </p:nvSpPr>
        <p:spPr bwMode="auto">
          <a:xfrm>
            <a:off x="574154" y="2825481"/>
            <a:ext cx="10977143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Accurate 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LULC mapping in </a:t>
            </a:r>
            <a:r>
              <a:rPr kumimoji="0" lang="en-US" altLang="en-US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Diamer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District is difficult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due to complex mountainous terrain, spectral heterogeneity, and mixed pixels in satellite imagery.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classification methods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fail to reliably model non-linear land-cover patterns in heterogeneous alpine environments.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is 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comparative evaluation of advanced ML models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(SVM, Random Forest, 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for LULC classification in high-altitude regions of Gilgit-Baltistan.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lack of 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high-accuracy LULC information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restricts effective environmental monitoring, land-use planning, and sustainable development decisions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198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54953" y="671804"/>
            <a:ext cx="8761413" cy="1008828"/>
          </a:xfrm>
        </p:spPr>
        <p:txBody>
          <a:bodyPr/>
          <a:lstStyle/>
          <a:p>
            <a:r>
              <a:rPr lang="en-US" b="1" u="sng" dirty="0"/>
              <a:t>What are the Project Goals </a:t>
            </a:r>
            <a:br>
              <a:rPr lang="en-US" b="1" u="sng" dirty="0"/>
            </a:br>
            <a:endParaRPr lang="en-US" dirty="0"/>
          </a:p>
        </p:txBody>
      </p:sp>
      <p:sp>
        <p:nvSpPr>
          <p:cNvPr id="2" name="Content Placeholder 1"/>
          <p:cNvSpPr>
            <a:spLocks noGrp="1" noChangeArrowheads="1"/>
          </p:cNvSpPr>
          <p:nvPr>
            <p:ph idx="1"/>
          </p:nvPr>
        </p:nvSpPr>
        <p:spPr bwMode="auto">
          <a:xfrm>
            <a:off x="466531" y="2749473"/>
            <a:ext cx="10563225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an accurate LULC classification framework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Diamer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District using multispectral satellite imagery and supervised machine learning techniques.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compare the performance of SVM, Random Forest, and </a:t>
            </a:r>
            <a:r>
              <a:rPr kumimoji="0" lang="en-US" altLang="en-US" sz="24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 classifying complex mountainous land-cover types.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identify the most reliable model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LULC mapping in heterogeneous alpine environments based on accuracy metrics.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  <a:r>
              <a:rPr kumimoji="0" lang="en-US" alt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support environmental monitoring, land-use planning, and sustainable development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kumimoji="0" lang="en-US" alt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Diamer</a:t>
            </a: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District through reliable LULC information.</a:t>
            </a:r>
          </a:p>
        </p:txBody>
      </p:sp>
    </p:spTree>
    <p:extLst>
      <p:ext uri="{BB962C8B-B14F-4D97-AF65-F5344CB8AC3E}">
        <p14:creationId xmlns:p14="http://schemas.microsoft.com/office/powerpoint/2010/main" val="1964846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Commonly used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Tools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there purpose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277878" y="2143998"/>
            <a:ext cx="6244222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Landsat-8 OLI Satellite Data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— Provides multispectral imagery for extracting land-use and vegetation information over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Diamer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District.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ArcGIS / QGIS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— Used for spatial data handling, visualization, mapping, and preparation of training and validation samples.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Google Earth / High-Resolution Imagery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— Supports visual interpretation and ground-truth sample collection.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(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Pandas,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Scikit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-learn,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Matplotlib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— Used for data preprocessing, feature extraction, model training, accuracy assessment, and visualization.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USGS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EarthExplorer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Platform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— Used to download Landsat satellite imagery.</a:t>
            </a:r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116" y="2398162"/>
            <a:ext cx="5643028" cy="376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954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Metholodogy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154955" y="2612524"/>
            <a:ext cx="5152539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Acquisition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Image Pre-processing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Training Data Collection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Implementation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 Assessment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Temporal Change Detection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 Interpretation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Sustainable Development Integration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032" y="1260756"/>
            <a:ext cx="3468380" cy="520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66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pPr lvl="0"/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Acquisition</a:t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Landsat-8 OLI Level-2 surface reflectance data were used.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Cloud-free images from the growing season were selected.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were downloaded from the USGS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EarthExplorer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platform.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Multi-temporal imagery was used for change analysis.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836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054361"/>
            <a:ext cx="8761413" cy="1073019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Pre-processing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Atmospheric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radiometric, and geometric corrections were applied.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masking was performed to remove atmospheric interference.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Invalid and noisy pixels were removed.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Images were aligned to a uniform projection and resolution.</a:t>
            </a:r>
          </a:p>
        </p:txBody>
      </p:sp>
    </p:spTree>
    <p:extLst>
      <p:ext uri="{BB962C8B-B14F-4D97-AF65-F5344CB8AC3E}">
        <p14:creationId xmlns:p14="http://schemas.microsoft.com/office/powerpoint/2010/main" val="2688592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1004422"/>
          </a:xfrm>
        </p:spPr>
        <p:txBody>
          <a:bodyPr/>
          <a:lstStyle/>
          <a:p>
            <a: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</a:t>
            </a:r>
            <a:r>
              <a:rPr lang="en-US" b="1" dirty="0"/>
              <a:t/>
            </a:r>
            <a:br>
              <a:rPr lang="en-US" b="1" dirty="0"/>
            </a:b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Visible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NIR, and SWIR spectral bands were extracted.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NDVI was calculated to enhance vegetation discrimination.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NDVI values range from −1 to +1 indicating vegetation density.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173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TM02900722[[fn=Ion Boardroom]]</Template>
  <TotalTime>121</TotalTime>
  <Words>1549</Words>
  <Application>Microsoft Office PowerPoint</Application>
  <PresentationFormat>Widescreen</PresentationFormat>
  <Paragraphs>163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Century Gothic</vt:lpstr>
      <vt:lpstr>Times New Roman</vt:lpstr>
      <vt:lpstr>Wingdings</vt:lpstr>
      <vt:lpstr>Wingdings 3</vt:lpstr>
      <vt:lpstr>Ion Boardroom</vt:lpstr>
      <vt:lpstr>Spatial-Temporal Analysis of Vegetation Cover Change (LULC) in Diamer using Geospatial Techniques and Supervised Classification.</vt:lpstr>
      <vt:lpstr>Problem Background  </vt:lpstr>
      <vt:lpstr>Problem Statement  </vt:lpstr>
      <vt:lpstr>What are the Project Goals  </vt:lpstr>
      <vt:lpstr>Commonly used Tools and there purpose </vt:lpstr>
      <vt:lpstr>Metholodogy </vt:lpstr>
      <vt:lpstr>Data Acquisition </vt:lpstr>
      <vt:lpstr>Image Pre-processing  </vt:lpstr>
      <vt:lpstr> Feature Extraction </vt:lpstr>
      <vt:lpstr>Training Data Collection</vt:lpstr>
      <vt:lpstr>Data Preparation </vt:lpstr>
      <vt:lpstr> Model Implementation </vt:lpstr>
      <vt:lpstr> Accuracy Assessment </vt:lpstr>
      <vt:lpstr> Temporal Change Detection </vt:lpstr>
      <vt:lpstr>Result Interpretation </vt:lpstr>
      <vt:lpstr>Sustainable Development Integration </vt:lpstr>
      <vt:lpstr>Data Source </vt:lpstr>
      <vt:lpstr>Data Collection Process </vt:lpstr>
      <vt:lpstr> Data Structure and Attributes  </vt:lpstr>
      <vt:lpstr> EDA steps and findings  </vt:lpstr>
      <vt:lpstr>EDA Findings </vt:lpstr>
      <vt:lpstr>Preprocessing Steps </vt:lpstr>
      <vt:lpstr>Why These Steps Are Used</vt:lpstr>
      <vt:lpstr> Final Applied Analysis Steps </vt:lpstr>
      <vt:lpstr> Why These Steps Are Applied </vt:lpstr>
      <vt:lpstr> Results and Discussion </vt:lpstr>
      <vt:lpstr>Results and Discussion</vt:lpstr>
      <vt:lpstr>Conclusion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Problem Background  </dc:title>
  <dc:creator>LENOVO</dc:creator>
  <cp:lastModifiedBy>LENOVO</cp:lastModifiedBy>
  <cp:revision>9</cp:revision>
  <dcterms:created xsi:type="dcterms:W3CDTF">2025-12-23T07:35:54Z</dcterms:created>
  <dcterms:modified xsi:type="dcterms:W3CDTF">2025-12-24T10:50:27Z</dcterms:modified>
</cp:coreProperties>
</file>

<file path=docProps/thumbnail.jpeg>
</file>